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5" r:id="rId3"/>
    <p:sldId id="266" r:id="rId4"/>
    <p:sldId id="271" r:id="rId5"/>
    <p:sldId id="267" r:id="rId6"/>
    <p:sldId id="272" r:id="rId7"/>
    <p:sldId id="268" r:id="rId8"/>
    <p:sldId id="269" r:id="rId9"/>
    <p:sldId id="273" r:id="rId10"/>
    <p:sldId id="270"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07D134BF-12EC-4B18-AC90-582B8DDBE137}" type="datetimeFigureOut">
              <a:rPr lang="ar-IQ" smtClean="0"/>
              <a:t>14/02/1440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7D134BF-12EC-4B18-AC90-582B8DDBE137}" type="datetimeFigureOut">
              <a:rPr lang="ar-IQ" smtClean="0"/>
              <a:t>14/02/1440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7D134BF-12EC-4B18-AC90-582B8DDBE137}" type="datetimeFigureOut">
              <a:rPr lang="ar-IQ" smtClean="0"/>
              <a:t>14/02/1440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94B3AD-B085-4BE1-AAA6-EFC0BE9A0ADF}" type="slidenum">
              <a:rPr lang="ar-IQ" smtClean="0"/>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7D134BF-12EC-4B18-AC90-582B8DDBE137}" type="datetimeFigureOut">
              <a:rPr lang="ar-IQ" smtClean="0"/>
              <a:t>14/02/1440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94B3AD-B085-4BE1-AAA6-EFC0BE9A0ADF}" type="slidenum">
              <a:rPr lang="ar-IQ" smtClean="0"/>
              <a:t>‹#›</a:t>
            </a:fld>
            <a:endParaRPr lang="ar-IQ"/>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7D134BF-12EC-4B18-AC90-582B8DDBE137}" type="datetimeFigureOut">
              <a:rPr lang="ar-IQ" smtClean="0"/>
              <a:t>14/02/1440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07D134BF-12EC-4B18-AC90-582B8DDBE137}" type="datetimeFigureOut">
              <a:rPr lang="ar-IQ" smtClean="0"/>
              <a:t>14/02/1440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094B3AD-B085-4BE1-AAA6-EFC0BE9A0ADF}" type="slidenum">
              <a:rPr lang="ar-IQ" smtClean="0"/>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07D134BF-12EC-4B18-AC90-582B8DDBE137}" type="datetimeFigureOut">
              <a:rPr lang="ar-IQ" smtClean="0"/>
              <a:t>14/02/1440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07D134BF-12EC-4B18-AC90-582B8DDBE137}" type="datetimeFigureOut">
              <a:rPr lang="ar-IQ" smtClean="0"/>
              <a:t>14/02/1440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7D134BF-12EC-4B18-AC90-582B8DDBE137}" type="datetimeFigureOut">
              <a:rPr lang="ar-IQ" smtClean="0"/>
              <a:t>14/02/1440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7D134BF-12EC-4B18-AC90-582B8DDBE137}" type="datetimeFigureOut">
              <a:rPr lang="ar-IQ" smtClean="0"/>
              <a:t>14/02/1440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094B3AD-B085-4BE1-AAA6-EFC0BE9A0ADF}" type="slidenum">
              <a:rPr lang="ar-IQ" smtClean="0"/>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7D134BF-12EC-4B18-AC90-582B8DDBE137}" type="datetimeFigureOut">
              <a:rPr lang="ar-IQ" smtClean="0"/>
              <a:t>14/02/1440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094B3AD-B085-4BE1-AAA6-EFC0BE9A0ADF}" type="slidenum">
              <a:rPr lang="ar-IQ" smtClean="0"/>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7D134BF-12EC-4B18-AC90-582B8DDBE137}" type="datetimeFigureOut">
              <a:rPr lang="ar-IQ" smtClean="0"/>
              <a:t>14/02/1440</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094B3AD-B085-4BE1-AAA6-EFC0BE9A0ADF}" type="slidenum">
              <a:rPr lang="ar-IQ" smtClean="0"/>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43608" y="1628800"/>
            <a:ext cx="7128792" cy="2808312"/>
          </a:xfrm>
        </p:spPr>
        <p:txBody>
          <a:bodyPr>
            <a:noAutofit/>
          </a:bodyPr>
          <a:lstStyle/>
          <a:p>
            <a:pPr>
              <a:lnSpc>
                <a:spcPct val="115000"/>
              </a:lnSpc>
            </a:pPr>
            <a:r>
              <a:rPr lang="ar-IQ" sz="3200" dirty="0" smtClean="0">
                <a:solidFill>
                  <a:srgbClr val="FF0000"/>
                </a:solidFill>
                <a:effectLst/>
                <a:latin typeface="Simplified Arabic"/>
                <a:ea typeface="Calibri"/>
                <a:cs typeface="Ali-A-Samik"/>
              </a:rPr>
              <a:t>الارشاد الاكاديمي</a:t>
            </a:r>
            <a:r>
              <a:rPr lang="en-US" sz="2400" dirty="0">
                <a:ea typeface="Calibri"/>
                <a:cs typeface="Arial"/>
              </a:rPr>
              <a:t/>
            </a:r>
            <a:br>
              <a:rPr lang="en-US" sz="2400" dirty="0">
                <a:ea typeface="Calibri"/>
                <a:cs typeface="Arial"/>
              </a:rPr>
            </a:br>
            <a:r>
              <a:rPr lang="ar-IQ" sz="2400" dirty="0" smtClean="0">
                <a:effectLst/>
                <a:latin typeface="Simplified Arabic"/>
                <a:ea typeface="Calibri"/>
                <a:cs typeface="Ali-A-Samik"/>
              </a:rPr>
              <a:t>اهـــــــداف العمـــــلية الارشــــــادية</a:t>
            </a:r>
            <a:r>
              <a:rPr lang="en-US" sz="2400" dirty="0">
                <a:ea typeface="Calibri"/>
                <a:cs typeface="Arial"/>
              </a:rPr>
              <a:t/>
            </a:r>
            <a:br>
              <a:rPr lang="en-US" sz="2400" dirty="0">
                <a:ea typeface="Calibri"/>
                <a:cs typeface="Arial"/>
              </a:rPr>
            </a:br>
            <a:r>
              <a:rPr lang="ar-IQ" sz="2400" dirty="0" smtClean="0">
                <a:effectLst/>
                <a:latin typeface="Simplified Arabic"/>
                <a:ea typeface="Calibri"/>
                <a:cs typeface="Ali-A-Samik"/>
              </a:rPr>
              <a:t>المستفــــــيدون مـــن عمـــلية الارشاد</a:t>
            </a:r>
            <a:br>
              <a:rPr lang="ar-IQ" sz="2400" dirty="0" smtClean="0">
                <a:effectLst/>
                <a:latin typeface="Simplified Arabic"/>
                <a:ea typeface="Calibri"/>
                <a:cs typeface="Ali-A-Samik"/>
              </a:rPr>
            </a:br>
            <a:r>
              <a:rPr lang="ar-IQ" sz="2400" dirty="0">
                <a:latin typeface="Simplified Arabic"/>
                <a:ea typeface="Calibri"/>
                <a:cs typeface="Ali-A-Samik"/>
              </a:rPr>
              <a:t/>
            </a:r>
            <a:br>
              <a:rPr lang="ar-IQ" sz="2400" dirty="0">
                <a:latin typeface="Simplified Arabic"/>
                <a:ea typeface="Calibri"/>
                <a:cs typeface="Ali-A-Samik"/>
              </a:rPr>
            </a:br>
            <a:endParaRPr lang="ar-IQ" sz="2400" dirty="0"/>
          </a:p>
        </p:txBody>
      </p:sp>
      <p:sp>
        <p:nvSpPr>
          <p:cNvPr id="3" name="عنوان فرعي 2"/>
          <p:cNvSpPr>
            <a:spLocks noGrp="1"/>
          </p:cNvSpPr>
          <p:nvPr>
            <p:ph type="subTitle" idx="1"/>
          </p:nvPr>
        </p:nvSpPr>
        <p:spPr>
          <a:xfrm>
            <a:off x="1331640" y="4437112"/>
            <a:ext cx="6400800" cy="2016224"/>
          </a:xfrm>
        </p:spPr>
        <p:txBody>
          <a:bodyPr>
            <a:noAutofit/>
          </a:bodyPr>
          <a:lstStyle/>
          <a:p>
            <a:pPr>
              <a:lnSpc>
                <a:spcPct val="115000"/>
              </a:lnSpc>
            </a:pPr>
            <a:r>
              <a:rPr lang="ar-IQ" sz="2400" dirty="0" smtClean="0">
                <a:solidFill>
                  <a:schemeClr val="tx1"/>
                </a:solidFill>
                <a:effectLst/>
                <a:latin typeface="Simplified Arabic"/>
                <a:ea typeface="Calibri"/>
                <a:cs typeface="Ali-A-Samik"/>
              </a:rPr>
              <a:t>اعداد</a:t>
            </a:r>
          </a:p>
          <a:p>
            <a:pPr>
              <a:lnSpc>
                <a:spcPct val="115000"/>
              </a:lnSpc>
            </a:pPr>
            <a:r>
              <a:rPr lang="ar-IQ" sz="2400" dirty="0" smtClean="0">
                <a:solidFill>
                  <a:schemeClr val="tx1"/>
                </a:solidFill>
                <a:effectLst/>
                <a:latin typeface="Simplified Arabic"/>
                <a:ea typeface="Calibri"/>
                <a:cs typeface="Ali-A-Samik"/>
              </a:rPr>
              <a:t>الاستاذ المساعد الدكتور اياد </a:t>
            </a:r>
            <a:r>
              <a:rPr lang="ar-IQ" sz="2400" smtClean="0">
                <a:solidFill>
                  <a:schemeClr val="tx1"/>
                </a:solidFill>
                <a:effectLst/>
                <a:latin typeface="Simplified Arabic"/>
                <a:ea typeface="Calibri"/>
                <a:cs typeface="Ali-A-Samik"/>
              </a:rPr>
              <a:t>هاشم محمد</a:t>
            </a:r>
            <a:endParaRPr lang="ar-IQ" sz="2400" dirty="0">
              <a:solidFill>
                <a:schemeClr val="tx1"/>
              </a:solidFill>
            </a:endParaRPr>
          </a:p>
        </p:txBody>
      </p:sp>
      <p:pic>
        <p:nvPicPr>
          <p:cNvPr id="5" name="صورة 4"/>
          <p:cNvPicPr/>
          <p:nvPr/>
        </p:nvPicPr>
        <p:blipFill>
          <a:blip r:embed="rId2">
            <a:extLst>
              <a:ext uri="{28A0092B-C50C-407E-A947-70E740481C1C}">
                <a14:useLocalDpi xmlns:a14="http://schemas.microsoft.com/office/drawing/2010/main" val="0"/>
              </a:ext>
            </a:extLst>
          </a:blip>
          <a:stretch>
            <a:fillRect/>
          </a:stretch>
        </p:blipFill>
        <p:spPr>
          <a:xfrm>
            <a:off x="827584" y="463699"/>
            <a:ext cx="1357630" cy="1381125"/>
          </a:xfrm>
          <a:prstGeom prst="rect">
            <a:avLst/>
          </a:prstGeom>
        </p:spPr>
      </p:pic>
      <p:sp>
        <p:nvSpPr>
          <p:cNvPr id="6" name="مربع نص 5"/>
          <p:cNvSpPr txBox="1"/>
          <p:nvPr/>
        </p:nvSpPr>
        <p:spPr>
          <a:xfrm>
            <a:off x="5436096" y="332656"/>
            <a:ext cx="3240360" cy="1047979"/>
          </a:xfrm>
          <a:prstGeom prst="rect">
            <a:avLst/>
          </a:prstGeom>
          <a:noFill/>
        </p:spPr>
        <p:txBody>
          <a:bodyPr wrap="square" rtlCol="1">
            <a:spAutoFit/>
          </a:bodyPr>
          <a:lstStyle/>
          <a:p>
            <a:pPr algn="ctr">
              <a:lnSpc>
                <a:spcPct val="115000"/>
              </a:lnSpc>
            </a:pPr>
            <a:r>
              <a:rPr lang="ar-IQ" dirty="0">
                <a:ea typeface="Calibri"/>
                <a:cs typeface="Ali-A-Samik"/>
              </a:rPr>
              <a:t>جامعة ديالى </a:t>
            </a:r>
            <a:endParaRPr lang="en-US" sz="1050" dirty="0">
              <a:ea typeface="Calibri"/>
              <a:cs typeface="Arial"/>
            </a:endParaRPr>
          </a:p>
          <a:p>
            <a:pPr algn="ctr">
              <a:lnSpc>
                <a:spcPct val="115000"/>
              </a:lnSpc>
            </a:pPr>
            <a:r>
              <a:rPr lang="ar-IQ" dirty="0">
                <a:ea typeface="Calibri"/>
                <a:cs typeface="Ali-A-Samik"/>
              </a:rPr>
              <a:t>         كلية التربية للعلوم الانسانية </a:t>
            </a:r>
            <a:endParaRPr lang="en-US" sz="1050" dirty="0">
              <a:ea typeface="Calibri"/>
              <a:cs typeface="Arial"/>
            </a:endParaRPr>
          </a:p>
          <a:p>
            <a:pPr algn="ctr">
              <a:lnSpc>
                <a:spcPct val="115000"/>
              </a:lnSpc>
            </a:pPr>
            <a:r>
              <a:rPr lang="ar-IQ" dirty="0">
                <a:ea typeface="Calibri"/>
                <a:cs typeface="Ali-A-Samik"/>
              </a:rPr>
              <a:t>        قسم العلوم التربوية </a:t>
            </a:r>
            <a:r>
              <a:rPr lang="ar-IQ">
                <a:ea typeface="Calibri"/>
                <a:cs typeface="Ali-A-Samik"/>
              </a:rPr>
              <a:t>والنفسية </a:t>
            </a:r>
            <a:endParaRPr lang="en-US" sz="1050" dirty="0">
              <a:ea typeface="Calibri"/>
              <a:cs typeface="Arial"/>
            </a:endParaRPr>
          </a:p>
        </p:txBody>
      </p:sp>
    </p:spTree>
    <p:extLst>
      <p:ext uri="{BB962C8B-B14F-4D97-AF65-F5344CB8AC3E}">
        <p14:creationId xmlns:p14="http://schemas.microsoft.com/office/powerpoint/2010/main" val="388202033"/>
      </p:ext>
    </p:extLst>
  </p:cSld>
  <p:clrMapOvr>
    <a:masterClrMapping/>
  </p:clrMapOvr>
  <mc:AlternateContent xmlns:mc="http://schemas.openxmlformats.org/markup-compatibility/2006" xmlns:p14="http://schemas.microsoft.com/office/powerpoint/2010/main">
    <mc:Choice Requires="p14">
      <p:transition spd="slow" p14:dur="4500">
        <p14:vortex/>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8784976" cy="6408712"/>
          </a:xfrm>
          <a:prstGeom prst="rect">
            <a:avLst/>
          </a:prstGeom>
        </p:spPr>
      </p:pic>
      <p:sp>
        <p:nvSpPr>
          <p:cNvPr id="3" name="عنصر نائب للمحتوى 2"/>
          <p:cNvSpPr>
            <a:spLocks noGrp="1"/>
          </p:cNvSpPr>
          <p:nvPr>
            <p:ph idx="1"/>
          </p:nvPr>
        </p:nvSpPr>
        <p:spPr>
          <a:xfrm>
            <a:off x="395536" y="1412776"/>
            <a:ext cx="8229600" cy="4752528"/>
          </a:xfrm>
        </p:spPr>
        <p:txBody>
          <a:bodyPr/>
          <a:lstStyle/>
          <a:p>
            <a:pPr marL="0" indent="0">
              <a:buNone/>
            </a:pPr>
            <a:endParaRPr lang="ar-IQ" dirty="0" smtClean="0">
              <a:cs typeface="PT Bold Heading" pitchFamily="2" charset="-78"/>
            </a:endParaRPr>
          </a:p>
          <a:p>
            <a:pPr marL="0" indent="0">
              <a:buNone/>
            </a:pPr>
            <a:endParaRPr lang="ar-IQ" dirty="0" smtClean="0">
              <a:cs typeface="PT Bold Heading" pitchFamily="2" charset="-78"/>
            </a:endParaRPr>
          </a:p>
          <a:p>
            <a:pPr marL="0" indent="0">
              <a:buNone/>
            </a:pPr>
            <a:endParaRPr lang="ar-IQ" dirty="0">
              <a:cs typeface="PT Bold Heading" pitchFamily="2" charset="-78"/>
            </a:endParaRPr>
          </a:p>
          <a:p>
            <a:pPr marL="0" indent="0">
              <a:buNone/>
            </a:pPr>
            <a:endParaRPr lang="ar-IQ" dirty="0" smtClean="0">
              <a:cs typeface="PT Bold Heading" pitchFamily="2" charset="-78"/>
            </a:endParaRPr>
          </a:p>
          <a:p>
            <a:pPr marL="0" indent="0">
              <a:buNone/>
            </a:pPr>
            <a:endParaRPr lang="ar-IQ" dirty="0">
              <a:cs typeface="PT Bold Heading" pitchFamily="2" charset="-78"/>
            </a:endParaRPr>
          </a:p>
          <a:p>
            <a:pPr marL="0" indent="0">
              <a:buNone/>
            </a:pPr>
            <a:endParaRPr lang="ar-IQ" dirty="0" smtClean="0">
              <a:cs typeface="PT Bold Heading" pitchFamily="2" charset="-78"/>
            </a:endParaRPr>
          </a:p>
          <a:p>
            <a:pPr marL="0" indent="0">
              <a:buNone/>
            </a:pPr>
            <a:endParaRPr lang="ar-IQ" dirty="0">
              <a:cs typeface="PT Bold Heading" pitchFamily="2" charset="-78"/>
            </a:endParaRPr>
          </a:p>
          <a:p>
            <a:pPr marL="0" indent="0">
              <a:buNone/>
            </a:pPr>
            <a:endParaRPr lang="ar-IQ" dirty="0" smtClean="0">
              <a:cs typeface="PT Bold Heading" pitchFamily="2" charset="-78"/>
            </a:endParaRPr>
          </a:p>
          <a:p>
            <a:pPr marL="0" indent="0" algn="ctr">
              <a:buNone/>
            </a:pPr>
            <a:r>
              <a:rPr lang="ar-IQ" sz="4400" dirty="0" smtClean="0">
                <a:solidFill>
                  <a:srgbClr val="FFFF00"/>
                </a:solidFill>
                <a:cs typeface="PT Bold Heading" pitchFamily="2" charset="-78"/>
              </a:rPr>
              <a:t>طلبتنا الاعزاء شكراً لحسن إضغائكم </a:t>
            </a:r>
          </a:p>
          <a:p>
            <a:pPr marL="0" indent="0" algn="ctr">
              <a:buNone/>
            </a:pPr>
            <a:endParaRPr lang="ar-IQ" dirty="0" smtClean="0">
              <a:cs typeface="PT Bold Heading" pitchFamily="2" charset="-78"/>
            </a:endParaRPr>
          </a:p>
        </p:txBody>
      </p:sp>
    </p:spTree>
    <p:extLst>
      <p:ext uri="{BB962C8B-B14F-4D97-AF65-F5344CB8AC3E}">
        <p14:creationId xmlns:p14="http://schemas.microsoft.com/office/powerpoint/2010/main" val="772975290"/>
      </p:ext>
    </p:extLst>
  </p:cSld>
  <p:clrMapOvr>
    <a:masterClrMapping/>
  </p:clrMapOvr>
  <mc:AlternateContent xmlns:mc="http://schemas.openxmlformats.org/markup-compatibility/2006" xmlns:p14="http://schemas.microsoft.com/office/powerpoint/2010/main">
    <mc:Choice Requires="p14">
      <p:transition spd="slow" p14:dur="425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p:cTn id="25"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60648"/>
            <a:ext cx="8229600" cy="5976664"/>
          </a:xfrm>
        </p:spPr>
        <p:txBody>
          <a:bodyPr>
            <a:normAutofit/>
          </a:bodyPr>
          <a:lstStyle/>
          <a:p>
            <a:pPr lvl="0" algn="just">
              <a:lnSpc>
                <a:spcPct val="150000"/>
              </a:lnSpc>
              <a:buFont typeface="Symbol"/>
              <a:buChar char=""/>
              <a:tabLst>
                <a:tab pos="5886450" algn="r"/>
              </a:tabLst>
            </a:pPr>
            <a:r>
              <a:rPr lang="ar-IQ" sz="2800" dirty="0" smtClean="0">
                <a:solidFill>
                  <a:schemeClr val="tx1"/>
                </a:solidFill>
                <a:effectLst/>
                <a:latin typeface="Simplified Arabic"/>
                <a:ea typeface="Calibri"/>
                <a:cs typeface="PT Bold Heading"/>
              </a:rPr>
              <a:t>ومن اهم مجالات تحقيق التوافق ما يلي :</a:t>
            </a:r>
            <a:r>
              <a:rPr lang="ar-IQ" sz="2800" dirty="0">
                <a:solidFill>
                  <a:schemeClr val="tx1"/>
                </a:solidFill>
                <a:ea typeface="Calibri"/>
                <a:cs typeface="Simplified Arabic"/>
              </a:rPr>
              <a:t> </a:t>
            </a:r>
            <a:endParaRPr lang="en-US" dirty="0">
              <a:solidFill>
                <a:schemeClr val="tx1"/>
              </a:solidFill>
              <a:ea typeface="Calibri"/>
              <a:cs typeface="Arial"/>
            </a:endParaRPr>
          </a:p>
          <a:p>
            <a:pPr lvl="0" algn="just">
              <a:lnSpc>
                <a:spcPct val="150000"/>
              </a:lnSpc>
              <a:buFont typeface="+mj-lt"/>
              <a:buAutoNum type="arabicPeriod"/>
              <a:tabLst>
                <a:tab pos="5886450" algn="r"/>
              </a:tabLst>
            </a:pPr>
            <a:r>
              <a:rPr lang="ar-IQ" sz="2800" b="1" dirty="0">
                <a:solidFill>
                  <a:schemeClr val="tx1"/>
                </a:solidFill>
                <a:ea typeface="Calibri"/>
                <a:cs typeface="Simplified Arabic"/>
              </a:rPr>
              <a:t>تحقيق التوافق الشخصي</a:t>
            </a:r>
            <a:r>
              <a:rPr lang="ar-IQ" sz="2800" dirty="0">
                <a:solidFill>
                  <a:schemeClr val="tx1"/>
                </a:solidFill>
                <a:ea typeface="Calibri"/>
                <a:cs typeface="Simplified Arabic"/>
              </a:rPr>
              <a:t> : ان تحقيق السعادة مع النفس والرضا عنها واشباع الدوافع والحاجات الداخلية الاولية الفطرية والعضوية والفسيولوجية والثانوية المكتسبة ويعبر عن سلم داخلي حيث يقل الصراع ويتضمن كذلك التوافق لمطالب النمو في مراحله المتتابعة.</a:t>
            </a:r>
            <a:endParaRPr lang="en-US" dirty="0">
              <a:solidFill>
                <a:schemeClr val="tx1"/>
              </a:solidFill>
              <a:ea typeface="Calibri"/>
              <a:cs typeface="Arial"/>
            </a:endParaRPr>
          </a:p>
          <a:p>
            <a:pPr lvl="0" algn="just">
              <a:lnSpc>
                <a:spcPct val="150000"/>
              </a:lnSpc>
              <a:buFont typeface="+mj-lt"/>
              <a:buAutoNum type="arabicPeriod"/>
              <a:tabLst>
                <a:tab pos="5886450" algn="r"/>
              </a:tabLst>
            </a:pPr>
            <a:r>
              <a:rPr lang="ar-IQ" sz="2800" b="1" dirty="0">
                <a:solidFill>
                  <a:schemeClr val="tx1"/>
                </a:solidFill>
                <a:ea typeface="Calibri"/>
                <a:cs typeface="Simplified Arabic"/>
              </a:rPr>
              <a:t>تحقيق التوافق التربوي</a:t>
            </a:r>
            <a:r>
              <a:rPr lang="ar-IQ" sz="2800" dirty="0">
                <a:solidFill>
                  <a:schemeClr val="tx1"/>
                </a:solidFill>
                <a:ea typeface="Calibri"/>
                <a:cs typeface="Simplified Arabic"/>
              </a:rPr>
              <a:t> : وذلك عن طريق مساعدة الفرد في اختيار انسب المواد الدراسية والمناهج في ضوء قدراته وميوله وبذل اقصى جهد ممكن بما يتحقق النجاح الدر اسي .</a:t>
            </a:r>
            <a:endParaRPr lang="en-US" dirty="0">
              <a:solidFill>
                <a:schemeClr val="tx1"/>
              </a:solidFill>
              <a:ea typeface="Calibri"/>
              <a:cs typeface="Arial"/>
            </a:endParaRPr>
          </a:p>
          <a:p>
            <a:pPr marL="0" indent="0">
              <a:buNone/>
            </a:pPr>
            <a:endParaRPr lang="ar-IQ" dirty="0">
              <a:solidFill>
                <a:schemeClr val="tx1"/>
              </a:solidFill>
            </a:endParaRPr>
          </a:p>
        </p:txBody>
      </p:sp>
    </p:spTree>
    <p:extLst>
      <p:ext uri="{BB962C8B-B14F-4D97-AF65-F5344CB8AC3E}">
        <p14:creationId xmlns:p14="http://schemas.microsoft.com/office/powerpoint/2010/main" val="2132845010"/>
      </p:ext>
    </p:extLst>
  </p:cSld>
  <p:clrMapOvr>
    <a:masterClrMapping/>
  </p:clrMapOvr>
  <mc:AlternateContent xmlns:mc="http://schemas.openxmlformats.org/markup-compatibility/2006" xmlns:p14="http://schemas.microsoft.com/office/powerpoint/2010/main">
    <mc:Choice Requires="p14">
      <p:transition spd="slow" p14:dur="40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332656"/>
            <a:ext cx="8229600" cy="5760640"/>
          </a:xfrm>
        </p:spPr>
        <p:txBody>
          <a:bodyPr>
            <a:normAutofit/>
          </a:bodyPr>
          <a:lstStyle/>
          <a:p>
            <a:pPr marL="0" lvl="0" indent="0" algn="just">
              <a:lnSpc>
                <a:spcPct val="150000"/>
              </a:lnSpc>
              <a:buNone/>
              <a:tabLst>
                <a:tab pos="5886450" algn="r"/>
              </a:tabLst>
            </a:pPr>
            <a:r>
              <a:rPr lang="ar-IQ" sz="2800" b="1" dirty="0" smtClean="0">
                <a:solidFill>
                  <a:schemeClr val="tx1"/>
                </a:solidFill>
                <a:ea typeface="Calibri"/>
                <a:cs typeface="Simplified Arabic"/>
              </a:rPr>
              <a:t>3- تحقيق التوافق الاجتماعي</a:t>
            </a:r>
            <a:r>
              <a:rPr lang="ar-IQ" sz="2800" dirty="0" smtClean="0">
                <a:solidFill>
                  <a:schemeClr val="tx1"/>
                </a:solidFill>
                <a:ea typeface="Calibri"/>
                <a:cs typeface="Simplified Arabic"/>
              </a:rPr>
              <a:t> : ويتضمن السعادة مع الاخرين والالتزام بأخلاقيات المجتمع ومسايرة المعايير الاجتماعية وقواعد الضبط الاجتماعي وتقبل التغير الاجتماعي والتفاعل الاجتماعي السليم والعمل لخير الجماعة وتعديل القيم مما يؤدي الى تحقيق الصحبة الاجتماعية ويدخل ضمن التوافق الاجتماعي التوافق الاسري والتوافق الزواجي .</a:t>
            </a:r>
            <a:endParaRPr lang="en-US" dirty="0" smtClean="0">
              <a:solidFill>
                <a:schemeClr val="tx1"/>
              </a:solidFill>
              <a:ea typeface="Calibri"/>
              <a:cs typeface="Arial"/>
            </a:endParaRPr>
          </a:p>
          <a:p>
            <a:pPr marL="0" indent="0">
              <a:lnSpc>
                <a:spcPct val="150000"/>
              </a:lnSpc>
              <a:buNone/>
            </a:pPr>
            <a:endParaRPr lang="ar-IQ" sz="2800" dirty="0">
              <a:solidFill>
                <a:schemeClr val="tx1"/>
              </a:solidFill>
            </a:endParaRPr>
          </a:p>
        </p:txBody>
      </p:sp>
    </p:spTree>
    <p:extLst>
      <p:ext uri="{BB962C8B-B14F-4D97-AF65-F5344CB8AC3E}">
        <p14:creationId xmlns:p14="http://schemas.microsoft.com/office/powerpoint/2010/main" val="2907255544"/>
      </p:ext>
    </p:extLst>
  </p:cSld>
  <p:clrMapOvr>
    <a:masterClrMapping/>
  </p:clrMapOvr>
  <mc:AlternateContent xmlns:mc="http://schemas.openxmlformats.org/markup-compatibility/2006" xmlns:p14="http://schemas.microsoft.com/office/powerpoint/2010/main">
    <mc:Choice Requires="p14">
      <p:transition spd="slow" p14:dur="4000">
        <p14:window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332656"/>
            <a:ext cx="8229600" cy="5760640"/>
          </a:xfrm>
        </p:spPr>
        <p:txBody>
          <a:bodyPr>
            <a:normAutofit/>
          </a:bodyPr>
          <a:lstStyle/>
          <a:p>
            <a:pPr marL="0" lvl="0" indent="0" algn="just">
              <a:lnSpc>
                <a:spcPct val="150000"/>
              </a:lnSpc>
              <a:buNone/>
              <a:tabLst>
                <a:tab pos="5886450" algn="r"/>
              </a:tabLst>
            </a:pPr>
            <a:r>
              <a:rPr lang="ar-IQ" sz="3200" b="1" dirty="0" smtClean="0">
                <a:solidFill>
                  <a:schemeClr val="tx1"/>
                </a:solidFill>
                <a:ea typeface="Calibri"/>
                <a:cs typeface="Simplified Arabic"/>
              </a:rPr>
              <a:t>4- تحقيق </a:t>
            </a:r>
            <a:r>
              <a:rPr lang="ar-IQ" sz="3200" b="1" dirty="0">
                <a:solidFill>
                  <a:schemeClr val="tx1"/>
                </a:solidFill>
                <a:ea typeface="Calibri"/>
                <a:cs typeface="Simplified Arabic"/>
              </a:rPr>
              <a:t>التوافق المهني</a:t>
            </a:r>
            <a:r>
              <a:rPr lang="ar-IQ" sz="3200" dirty="0">
                <a:solidFill>
                  <a:schemeClr val="tx1"/>
                </a:solidFill>
                <a:ea typeface="Calibri"/>
                <a:cs typeface="Simplified Arabic"/>
              </a:rPr>
              <a:t> : ويتضمن الاختيار المناسب للمهنة والاستعداد علميا وتدريبيا لها والدخول فيها والانجاز والكفاءة والشعور بالرضا والنجاح اي وضع الفرد المناسب في المكان المناسب بالنسبة له وبالنسبة للمجتمع .</a:t>
            </a:r>
            <a:endParaRPr lang="en-US" sz="2800" dirty="0">
              <a:solidFill>
                <a:schemeClr val="tx1"/>
              </a:solidFill>
              <a:ea typeface="Calibri"/>
              <a:cs typeface="Arial"/>
            </a:endParaRPr>
          </a:p>
          <a:p>
            <a:pPr marL="0" indent="0">
              <a:lnSpc>
                <a:spcPct val="150000"/>
              </a:lnSpc>
              <a:buNone/>
            </a:pPr>
            <a:endParaRPr lang="ar-IQ" sz="3200" dirty="0">
              <a:solidFill>
                <a:schemeClr val="tx1"/>
              </a:solidFill>
            </a:endParaRPr>
          </a:p>
        </p:txBody>
      </p:sp>
    </p:spTree>
    <p:extLst>
      <p:ext uri="{BB962C8B-B14F-4D97-AF65-F5344CB8AC3E}">
        <p14:creationId xmlns:p14="http://schemas.microsoft.com/office/powerpoint/2010/main" val="1592014132"/>
      </p:ext>
    </p:extLst>
  </p:cSld>
  <p:clrMapOvr>
    <a:masterClrMapping/>
  </p:clrMapOvr>
  <mc:AlternateContent xmlns:mc="http://schemas.openxmlformats.org/markup-compatibility/2006" xmlns:p14="http://schemas.microsoft.com/office/powerpoint/2010/main">
    <mc:Choice Requires="p14">
      <p:transition spd="slow" p14:dur="4000">
        <p14:window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60648"/>
            <a:ext cx="8229600" cy="6192688"/>
          </a:xfrm>
        </p:spPr>
        <p:txBody>
          <a:bodyPr>
            <a:normAutofit lnSpcReduction="10000"/>
          </a:bodyPr>
          <a:lstStyle/>
          <a:p>
            <a:pPr marL="0" lvl="0" indent="0" algn="just">
              <a:lnSpc>
                <a:spcPct val="150000"/>
              </a:lnSpc>
              <a:buNone/>
              <a:tabLst>
                <a:tab pos="5886450" algn="r"/>
              </a:tabLst>
            </a:pPr>
            <a:r>
              <a:rPr lang="ar-IQ" sz="2800" b="1" dirty="0">
                <a:solidFill>
                  <a:schemeClr val="tx1"/>
                </a:solidFill>
                <a:ea typeface="Calibri"/>
                <a:cs typeface="Simplified Arabic"/>
              </a:rPr>
              <a:t> </a:t>
            </a:r>
            <a:r>
              <a:rPr lang="ar-IQ" sz="2800" b="1" dirty="0" smtClean="0">
                <a:solidFill>
                  <a:schemeClr val="tx1"/>
                </a:solidFill>
                <a:ea typeface="Calibri"/>
                <a:cs typeface="Simplified Arabic"/>
              </a:rPr>
              <a:t>* تحقيق </a:t>
            </a:r>
            <a:r>
              <a:rPr lang="ar-IQ" sz="2800" b="1" dirty="0">
                <a:solidFill>
                  <a:schemeClr val="tx1"/>
                </a:solidFill>
                <a:ea typeface="Calibri"/>
                <a:cs typeface="Simplified Arabic"/>
              </a:rPr>
              <a:t>الصحة النفسية :</a:t>
            </a:r>
            <a:endParaRPr lang="en-US" dirty="0">
              <a:solidFill>
                <a:schemeClr val="tx1"/>
              </a:solidFill>
              <a:ea typeface="Calibri"/>
              <a:cs typeface="Arial"/>
            </a:endParaRPr>
          </a:p>
          <a:p>
            <a:pPr marL="457200" algn="just">
              <a:lnSpc>
                <a:spcPct val="150000"/>
              </a:lnSpc>
              <a:tabLst>
                <a:tab pos="5886450" algn="r"/>
              </a:tabLst>
            </a:pPr>
            <a:r>
              <a:rPr lang="ar-IQ" sz="2800" dirty="0">
                <a:solidFill>
                  <a:schemeClr val="tx1"/>
                </a:solidFill>
                <a:ea typeface="Calibri"/>
                <a:cs typeface="Simplified Arabic"/>
              </a:rPr>
              <a:t>ان الهدف العام الشامل للإرشاد النفسي هو تحقيق الصحة النفسية وسعادة وهناء الفرد ويلاحظ هنا فصل تحقيق الصحة النفسية كهدف عن تحقيق التوافق كهدف ويرجع ذلك الى ان الصحة النفسية والتوافق النفسي ليس مترادفين فالفرد قد يكون متوافقا مع بعض الظروف وفي بعض المواقف ولكنه قد لا يكون صحيحا نفسيا لأنه قد يساير البيئة خارجيا ولكنه يرفضها داخليا .ويرتبط بتحقيق الصحة النفسية كهدف حل مشكلات العميل اي مساعدته في حل مشكلاته بنفسه ويتضمن ذلك التعرف على اسباب المشكلات واعراضها وازالة الاسباب وازالة الاعراض .</a:t>
            </a:r>
            <a:endParaRPr lang="en-US" dirty="0">
              <a:solidFill>
                <a:schemeClr val="tx1"/>
              </a:solidFill>
              <a:ea typeface="Calibri"/>
              <a:cs typeface="Arial"/>
            </a:endParaRPr>
          </a:p>
          <a:p>
            <a:pPr marL="0" indent="0">
              <a:lnSpc>
                <a:spcPct val="150000"/>
              </a:lnSpc>
              <a:buNone/>
            </a:pPr>
            <a:endParaRPr lang="ar-IQ" sz="2800" dirty="0">
              <a:solidFill>
                <a:schemeClr val="tx1"/>
              </a:solidFill>
            </a:endParaRPr>
          </a:p>
        </p:txBody>
      </p:sp>
    </p:spTree>
    <p:extLst>
      <p:ext uri="{BB962C8B-B14F-4D97-AF65-F5344CB8AC3E}">
        <p14:creationId xmlns:p14="http://schemas.microsoft.com/office/powerpoint/2010/main" val="3993455213"/>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60648"/>
            <a:ext cx="8229600" cy="6192688"/>
          </a:xfrm>
        </p:spPr>
        <p:txBody>
          <a:bodyPr>
            <a:normAutofit/>
          </a:bodyPr>
          <a:lstStyle/>
          <a:p>
            <a:pPr marL="0" lvl="0" indent="0" algn="just">
              <a:lnSpc>
                <a:spcPct val="150000"/>
              </a:lnSpc>
              <a:buNone/>
              <a:tabLst>
                <a:tab pos="5886450" algn="r"/>
              </a:tabLst>
            </a:pPr>
            <a:r>
              <a:rPr lang="ar-IQ" sz="2800" b="1" dirty="0">
                <a:solidFill>
                  <a:schemeClr val="tx1"/>
                </a:solidFill>
                <a:ea typeface="Calibri"/>
                <a:cs typeface="Simplified Arabic"/>
              </a:rPr>
              <a:t> </a:t>
            </a:r>
            <a:r>
              <a:rPr lang="ar-IQ" sz="2800" b="1" dirty="0" smtClean="0">
                <a:solidFill>
                  <a:schemeClr val="tx1"/>
                </a:solidFill>
                <a:ea typeface="Calibri"/>
                <a:cs typeface="Simplified Arabic"/>
              </a:rPr>
              <a:t>* تحسين </a:t>
            </a:r>
            <a:r>
              <a:rPr lang="ar-IQ" sz="2800" b="1" dirty="0">
                <a:solidFill>
                  <a:schemeClr val="tx1"/>
                </a:solidFill>
                <a:ea typeface="Calibri"/>
                <a:cs typeface="Simplified Arabic"/>
              </a:rPr>
              <a:t>العملية التربوية :</a:t>
            </a:r>
            <a:endParaRPr lang="en-US" dirty="0">
              <a:solidFill>
                <a:schemeClr val="tx1"/>
              </a:solidFill>
              <a:ea typeface="Calibri"/>
              <a:cs typeface="Arial"/>
            </a:endParaRPr>
          </a:p>
          <a:p>
            <a:pPr marL="457200" algn="just">
              <a:lnSpc>
                <a:spcPct val="150000"/>
              </a:lnSpc>
              <a:tabLst>
                <a:tab pos="5886450" algn="r"/>
              </a:tabLst>
            </a:pPr>
            <a:r>
              <a:rPr lang="ar-IQ" sz="2800" dirty="0">
                <a:solidFill>
                  <a:schemeClr val="tx1"/>
                </a:solidFill>
                <a:ea typeface="Calibri"/>
                <a:cs typeface="Simplified Arabic"/>
              </a:rPr>
              <a:t>تعد المؤسسات التربوية من اكبر المؤسسات التي يعمل فيها الارشاد ومن اكبر مجالاته مجال التربية وتحتاج العملية التربوية الى تحسين قائم على تحقيق جو نفسي صحي له مكونات منها احترام الفرد في حد ذاته وكعضو في جماعة الفصل والمدرسة والمجتمع وتحقيق الحرية والامن والارتياح بما يتيح فرصة نمو شخصية التلاميذ من كافة جوانبها ويحقق تسهيل عملية التعليم : </a:t>
            </a:r>
            <a:endParaRPr lang="en-US" dirty="0">
              <a:solidFill>
                <a:schemeClr val="tx1"/>
              </a:solidFill>
              <a:ea typeface="Calibri"/>
              <a:cs typeface="Arial"/>
            </a:endParaRPr>
          </a:p>
          <a:p>
            <a:pPr marL="0" indent="0">
              <a:lnSpc>
                <a:spcPct val="150000"/>
              </a:lnSpc>
              <a:buNone/>
            </a:pPr>
            <a:endParaRPr lang="ar-IQ" sz="2800" dirty="0">
              <a:solidFill>
                <a:schemeClr val="tx1"/>
              </a:solidFill>
            </a:endParaRPr>
          </a:p>
        </p:txBody>
      </p:sp>
    </p:spTree>
    <p:extLst>
      <p:ext uri="{BB962C8B-B14F-4D97-AF65-F5344CB8AC3E}">
        <p14:creationId xmlns:p14="http://schemas.microsoft.com/office/powerpoint/2010/main" val="493257539"/>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60649"/>
            <a:ext cx="8229600" cy="1800199"/>
          </a:xfrm>
        </p:spPr>
        <p:txBody>
          <a:bodyPr>
            <a:normAutofit lnSpcReduction="10000"/>
          </a:bodyPr>
          <a:lstStyle/>
          <a:p>
            <a:pPr marL="182880" indent="0" algn="just">
              <a:lnSpc>
                <a:spcPct val="115000"/>
              </a:lnSpc>
              <a:buNone/>
              <a:tabLst>
                <a:tab pos="5886450" algn="r"/>
              </a:tabLst>
            </a:pPr>
            <a:r>
              <a:rPr lang="ar-IQ" b="1" dirty="0">
                <a:solidFill>
                  <a:schemeClr val="tx1"/>
                </a:solidFill>
                <a:ea typeface="Calibri"/>
                <a:cs typeface="Simplified Arabic"/>
              </a:rPr>
              <a:t>ولتحسين العملية التربوية يوجه الاهتمام الى ما يلي :</a:t>
            </a:r>
            <a:endParaRPr lang="en-US" sz="2000" dirty="0">
              <a:solidFill>
                <a:schemeClr val="tx1"/>
              </a:solidFill>
              <a:ea typeface="Calibri"/>
              <a:cs typeface="Arial"/>
            </a:endParaRPr>
          </a:p>
          <a:p>
            <a:pPr marL="0" indent="0" algn="just">
              <a:lnSpc>
                <a:spcPct val="115000"/>
              </a:lnSpc>
              <a:buNone/>
              <a:tabLst>
                <a:tab pos="5886450" algn="r"/>
              </a:tabLst>
            </a:pPr>
            <a:r>
              <a:rPr lang="ar-IQ" dirty="0" smtClean="0">
                <a:solidFill>
                  <a:schemeClr val="tx1"/>
                </a:solidFill>
                <a:ea typeface="Calibri"/>
                <a:cs typeface="Simplified Arabic"/>
              </a:rPr>
              <a:t>1- اثارة </a:t>
            </a:r>
            <a:r>
              <a:rPr lang="ar-IQ" dirty="0">
                <a:solidFill>
                  <a:schemeClr val="tx1"/>
                </a:solidFill>
                <a:ea typeface="Calibri"/>
                <a:cs typeface="Simplified Arabic"/>
              </a:rPr>
              <a:t>الدافعية وتشجيع الرغبة والتحصيل </a:t>
            </a:r>
            <a:endParaRPr lang="en-US" sz="2000" dirty="0">
              <a:solidFill>
                <a:schemeClr val="tx1"/>
              </a:solidFill>
              <a:ea typeface="Calibri"/>
              <a:cs typeface="Arial"/>
            </a:endParaRPr>
          </a:p>
          <a:p>
            <a:pPr marL="0" indent="0" algn="just">
              <a:lnSpc>
                <a:spcPct val="115000"/>
              </a:lnSpc>
              <a:buNone/>
              <a:tabLst>
                <a:tab pos="5886450" algn="r"/>
              </a:tabLst>
            </a:pPr>
            <a:r>
              <a:rPr lang="ar-IQ" dirty="0" smtClean="0">
                <a:solidFill>
                  <a:schemeClr val="tx1"/>
                </a:solidFill>
                <a:ea typeface="Calibri"/>
                <a:cs typeface="Simplified Arabic"/>
              </a:rPr>
              <a:t>2- عمل </a:t>
            </a:r>
            <a:r>
              <a:rPr lang="ar-IQ" dirty="0">
                <a:solidFill>
                  <a:schemeClr val="tx1"/>
                </a:solidFill>
                <a:ea typeface="Calibri"/>
                <a:cs typeface="Simplified Arabic"/>
              </a:rPr>
              <a:t>حساب الفروق الفردية واهمية التعرف على المتفوقين </a:t>
            </a:r>
            <a:endParaRPr lang="en-US" sz="2000" dirty="0">
              <a:solidFill>
                <a:schemeClr val="tx1"/>
              </a:solidFill>
              <a:ea typeface="Calibri"/>
              <a:cs typeface="Arial"/>
            </a:endParaRPr>
          </a:p>
          <a:p>
            <a:pPr marL="0" indent="0">
              <a:buNone/>
            </a:pPr>
            <a:r>
              <a:rPr lang="ar-IQ" dirty="0" smtClean="0">
                <a:solidFill>
                  <a:schemeClr val="tx1"/>
                </a:solidFill>
                <a:effectLst/>
                <a:ea typeface="Calibri"/>
                <a:cs typeface="Simplified Arabic"/>
              </a:rPr>
              <a:t>3- توجيه التلاميذ الى طريقة المذاكرة والتحصيل السليم </a:t>
            </a:r>
            <a:endParaRPr lang="ar-IQ" dirty="0">
              <a:solidFill>
                <a:schemeClr val="tx1"/>
              </a:solidFill>
            </a:endParaRPr>
          </a:p>
        </p:txBody>
      </p:sp>
      <p:graphicFrame>
        <p:nvGraphicFramePr>
          <p:cNvPr id="5" name="جدول 4"/>
          <p:cNvGraphicFramePr>
            <a:graphicFrameLocks noGrp="1"/>
          </p:cNvGraphicFramePr>
          <p:nvPr>
            <p:extLst>
              <p:ext uri="{D42A27DB-BD31-4B8C-83A1-F6EECF244321}">
                <p14:modId xmlns:p14="http://schemas.microsoft.com/office/powerpoint/2010/main" val="2040748353"/>
              </p:ext>
            </p:extLst>
          </p:nvPr>
        </p:nvGraphicFramePr>
        <p:xfrm>
          <a:off x="395536" y="3024448"/>
          <a:ext cx="8280920" cy="3500896"/>
        </p:xfrm>
        <a:graphic>
          <a:graphicData uri="http://schemas.openxmlformats.org/drawingml/2006/table">
            <a:tbl>
              <a:tblPr rtl="1" firstRow="1" firstCol="1" bandRow="1"/>
              <a:tblGrid>
                <a:gridCol w="4069881"/>
                <a:gridCol w="4211039"/>
              </a:tblGrid>
              <a:tr h="530419">
                <a:tc>
                  <a:txBody>
                    <a:bodyPr/>
                    <a:lstStyle/>
                    <a:p>
                      <a:pPr marR="90170" algn="ctr" rtl="1">
                        <a:lnSpc>
                          <a:spcPct val="115000"/>
                        </a:lnSpc>
                        <a:spcAft>
                          <a:spcPts val="0"/>
                        </a:spcAft>
                      </a:pPr>
                      <a:r>
                        <a:rPr lang="ar-EG" sz="2000" b="1" dirty="0">
                          <a:solidFill>
                            <a:srgbClr val="000000"/>
                          </a:solidFill>
                          <a:effectLst/>
                          <a:latin typeface="Calibri"/>
                          <a:ea typeface="Times New Roman"/>
                          <a:cs typeface="Simplified Arabic"/>
                        </a:rPr>
                        <a:t>المستفيدون من داخل المؤسسة</a:t>
                      </a:r>
                      <a:endParaRPr lang="en-US" sz="1400" b="1" dirty="0">
                        <a:effectLst/>
                        <a:latin typeface="Calibri"/>
                        <a:ea typeface="Calibri"/>
                        <a:cs typeface="Arial"/>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R="90170" algn="ctr" rtl="1">
                        <a:lnSpc>
                          <a:spcPct val="115000"/>
                        </a:lnSpc>
                        <a:spcAft>
                          <a:spcPts val="0"/>
                        </a:spcAft>
                      </a:pPr>
                      <a:r>
                        <a:rPr lang="ar-EG" sz="2000" b="1">
                          <a:solidFill>
                            <a:srgbClr val="000000"/>
                          </a:solidFill>
                          <a:effectLst/>
                          <a:latin typeface="Calibri"/>
                          <a:ea typeface="Times New Roman"/>
                          <a:cs typeface="Simplified Arabic"/>
                        </a:rPr>
                        <a:t>المستفيدون من خارج المؤسسة</a:t>
                      </a:r>
                      <a:endParaRPr lang="en-US" sz="1400" b="1">
                        <a:effectLst/>
                        <a:latin typeface="Calibri"/>
                        <a:ea typeface="Calibri"/>
                        <a:cs typeface="Arial"/>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530419">
                <a:tc>
                  <a:txBody>
                    <a:bodyPr/>
                    <a:lstStyle/>
                    <a:p>
                      <a:pPr marR="90170" algn="ctr" rtl="1">
                        <a:lnSpc>
                          <a:spcPct val="115000"/>
                        </a:lnSpc>
                        <a:spcAft>
                          <a:spcPts val="0"/>
                        </a:spcAft>
                      </a:pPr>
                      <a:r>
                        <a:rPr lang="ar-EG" sz="2000" b="1" dirty="0">
                          <a:solidFill>
                            <a:srgbClr val="000000"/>
                          </a:solidFill>
                          <a:effectLst/>
                          <a:latin typeface="Calibri"/>
                          <a:ea typeface="Times New Roman"/>
                          <a:cs typeface="Simplified Arabic"/>
                        </a:rPr>
                        <a:t>الطلبـــــــــــــــــة </a:t>
                      </a:r>
                      <a:endParaRPr lang="en-US" sz="1400" b="1" dirty="0">
                        <a:effectLst/>
                        <a:latin typeface="Calibri"/>
                        <a:ea typeface="Calibri"/>
                        <a:cs typeface="Arial"/>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R="90170" algn="ctr" rtl="1">
                        <a:lnSpc>
                          <a:spcPct val="115000"/>
                        </a:lnSpc>
                        <a:spcAft>
                          <a:spcPts val="0"/>
                        </a:spcAft>
                      </a:pPr>
                      <a:r>
                        <a:rPr lang="ar-EG" sz="2000" b="1">
                          <a:solidFill>
                            <a:srgbClr val="000000"/>
                          </a:solidFill>
                          <a:effectLst/>
                          <a:latin typeface="Calibri"/>
                          <a:ea typeface="Times New Roman"/>
                          <a:cs typeface="Simplified Arabic"/>
                        </a:rPr>
                        <a:t>وزارة التعليم العالي والبحث العلمي والتشكيلات الخاصة بها.</a:t>
                      </a:r>
                      <a:endParaRPr lang="en-US" sz="1400" b="1">
                        <a:effectLst/>
                        <a:latin typeface="Calibri"/>
                        <a:ea typeface="Calibri"/>
                        <a:cs typeface="Arial"/>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1060838">
                <a:tc>
                  <a:txBody>
                    <a:bodyPr/>
                    <a:lstStyle/>
                    <a:p>
                      <a:pPr marR="90170" algn="ctr" rtl="1">
                        <a:lnSpc>
                          <a:spcPct val="115000"/>
                        </a:lnSpc>
                        <a:spcAft>
                          <a:spcPts val="0"/>
                        </a:spcAft>
                      </a:pPr>
                      <a:r>
                        <a:rPr lang="ar-EG" sz="2000" b="1" dirty="0">
                          <a:solidFill>
                            <a:srgbClr val="000000"/>
                          </a:solidFill>
                          <a:effectLst/>
                          <a:latin typeface="Calibri"/>
                          <a:ea typeface="Times New Roman"/>
                          <a:cs typeface="Simplified Arabic"/>
                        </a:rPr>
                        <a:t>عمادة الكلية، ورؤساء الاقسام، ومسؤولو الشعب والوحدات الإدارية</a:t>
                      </a:r>
                      <a:endParaRPr lang="en-US" sz="1400" b="1" dirty="0">
                        <a:effectLst/>
                        <a:latin typeface="Calibri"/>
                        <a:ea typeface="Calibri"/>
                        <a:cs typeface="Arial"/>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R="90170" algn="ctr" rtl="1">
                        <a:lnSpc>
                          <a:spcPct val="115000"/>
                        </a:lnSpc>
                        <a:spcAft>
                          <a:spcPts val="0"/>
                        </a:spcAft>
                      </a:pPr>
                      <a:r>
                        <a:rPr lang="ar-EG" sz="2000" b="1" dirty="0">
                          <a:solidFill>
                            <a:srgbClr val="000000"/>
                          </a:solidFill>
                          <a:effectLst/>
                          <a:latin typeface="Calibri"/>
                          <a:ea typeface="Times New Roman"/>
                          <a:cs typeface="Simplified Arabic"/>
                        </a:rPr>
                        <a:t>المخرجات الأكاديمية </a:t>
                      </a:r>
                      <a:endParaRPr lang="en-US" sz="1400" b="1" dirty="0">
                        <a:effectLst/>
                        <a:latin typeface="Calibri"/>
                        <a:ea typeface="Calibri"/>
                        <a:cs typeface="Arial"/>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530419">
                <a:tc>
                  <a:txBody>
                    <a:bodyPr/>
                    <a:lstStyle/>
                    <a:p>
                      <a:pPr marR="90170" algn="ctr" rtl="1">
                        <a:lnSpc>
                          <a:spcPct val="115000"/>
                        </a:lnSpc>
                        <a:spcAft>
                          <a:spcPts val="0"/>
                        </a:spcAft>
                      </a:pPr>
                      <a:r>
                        <a:rPr lang="ar-EG" sz="2000" b="1" dirty="0">
                          <a:solidFill>
                            <a:srgbClr val="000000"/>
                          </a:solidFill>
                          <a:effectLst/>
                          <a:latin typeface="Calibri"/>
                          <a:ea typeface="Times New Roman"/>
                          <a:cs typeface="Simplified Arabic"/>
                        </a:rPr>
                        <a:t>أعضاء الهيأة التدريسية والموظفون</a:t>
                      </a:r>
                      <a:endParaRPr lang="en-US" sz="1400" b="1" dirty="0">
                        <a:effectLst/>
                        <a:latin typeface="Calibri"/>
                        <a:ea typeface="Calibri"/>
                        <a:cs typeface="Arial"/>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R="90170" algn="ctr" rtl="1">
                        <a:lnSpc>
                          <a:spcPct val="115000"/>
                        </a:lnSpc>
                        <a:spcAft>
                          <a:spcPts val="0"/>
                        </a:spcAft>
                      </a:pPr>
                      <a:r>
                        <a:rPr lang="ar-EG" sz="2000" b="1" dirty="0">
                          <a:solidFill>
                            <a:srgbClr val="000000"/>
                          </a:solidFill>
                          <a:effectLst/>
                          <a:latin typeface="Calibri"/>
                          <a:ea typeface="Times New Roman"/>
                          <a:cs typeface="Simplified Arabic"/>
                        </a:rPr>
                        <a:t>سوق العمل الذي له ارتباط بالكلية والجهات الحكومية المختلفة </a:t>
                      </a:r>
                      <a:endParaRPr lang="en-US" sz="1400" b="1" dirty="0">
                        <a:effectLst/>
                        <a:latin typeface="Calibri"/>
                        <a:ea typeface="Calibri"/>
                        <a:cs typeface="Arial"/>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530419">
                <a:tc>
                  <a:txBody>
                    <a:bodyPr/>
                    <a:lstStyle/>
                    <a:p>
                      <a:pPr marR="90170" algn="ctr" rtl="1">
                        <a:lnSpc>
                          <a:spcPct val="115000"/>
                        </a:lnSpc>
                        <a:spcAft>
                          <a:spcPts val="0"/>
                        </a:spcAft>
                      </a:pPr>
                      <a:r>
                        <a:rPr lang="ar-EG" sz="2000" b="1">
                          <a:solidFill>
                            <a:srgbClr val="000000"/>
                          </a:solidFill>
                          <a:effectLst/>
                          <a:latin typeface="Calibri"/>
                          <a:ea typeface="Times New Roman"/>
                          <a:cs typeface="Simplified Arabic"/>
                        </a:rPr>
                        <a:t>إدارة الجامعة والكليات</a:t>
                      </a:r>
                      <a:endParaRPr lang="en-US" sz="1400" b="1">
                        <a:effectLst/>
                        <a:latin typeface="Calibri"/>
                        <a:ea typeface="Calibri"/>
                        <a:cs typeface="Arial"/>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R="90170" algn="ctr" rtl="1">
                        <a:lnSpc>
                          <a:spcPct val="115000"/>
                        </a:lnSpc>
                        <a:spcAft>
                          <a:spcPts val="0"/>
                        </a:spcAft>
                      </a:pPr>
                      <a:r>
                        <a:rPr lang="ar-EG" sz="2000" b="1" dirty="0">
                          <a:solidFill>
                            <a:srgbClr val="000000"/>
                          </a:solidFill>
                          <a:effectLst/>
                          <a:latin typeface="Calibri"/>
                          <a:ea typeface="Times New Roman"/>
                          <a:cs typeface="Simplified Arabic"/>
                        </a:rPr>
                        <a:t>أولياء الأمور ومجتمع المحافظة كافة </a:t>
                      </a:r>
                      <a:endParaRPr lang="en-US" sz="1400" b="1" dirty="0">
                        <a:effectLst/>
                        <a:latin typeface="Calibri"/>
                        <a:ea typeface="Calibri"/>
                        <a:cs typeface="Arial"/>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bl>
          </a:graphicData>
        </a:graphic>
      </p:graphicFrame>
      <p:sp>
        <p:nvSpPr>
          <p:cNvPr id="7" name="مستطيل 6"/>
          <p:cNvSpPr/>
          <p:nvPr/>
        </p:nvSpPr>
        <p:spPr>
          <a:xfrm>
            <a:off x="1907704" y="2257708"/>
            <a:ext cx="5526360" cy="523220"/>
          </a:xfrm>
          <a:prstGeom prst="rect">
            <a:avLst/>
          </a:prstGeom>
        </p:spPr>
        <p:txBody>
          <a:bodyPr wrap="square">
            <a:spAutoFit/>
          </a:bodyPr>
          <a:lstStyle/>
          <a:p>
            <a:pPr lvl="0" algn="ctr" fontAlgn="base">
              <a:spcBef>
                <a:spcPct val="0"/>
              </a:spcBef>
              <a:spcAft>
                <a:spcPct val="0"/>
              </a:spcAft>
              <a:tabLst>
                <a:tab pos="5886450" algn="r"/>
              </a:tabLst>
            </a:pPr>
            <a:r>
              <a:rPr lang="ar-IQ" sz="2800" dirty="0">
                <a:solidFill>
                  <a:srgbClr val="FF0000"/>
                </a:solidFill>
                <a:latin typeface="Simplified Arabic" pitchFamily="18" charset="-78"/>
                <a:ea typeface="Calibri" pitchFamily="34" charset="0"/>
                <a:cs typeface="PT Bold Heading" pitchFamily="2" charset="-78"/>
              </a:rPr>
              <a:t>الفئات المستفيدة من الخدمات الارشادية : </a:t>
            </a:r>
            <a:endParaRPr lang="en-US" sz="11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1112365690"/>
      </p:ext>
    </p:extLst>
  </p:cSld>
  <p:clrMapOvr>
    <a:masterClrMapping/>
  </p:clrMapOvr>
  <mc:AlternateContent xmlns:mc="http://schemas.openxmlformats.org/markup-compatibility/2006" xmlns:p14="http://schemas.microsoft.com/office/powerpoint/2010/main">
    <mc:Choice Requires="p14">
      <p:transition spd="slow" p14:dur="2750">
        <p14:conveyor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60648"/>
            <a:ext cx="8229600" cy="6120680"/>
          </a:xfrm>
        </p:spPr>
        <p:txBody>
          <a:bodyPr>
            <a:normAutofit/>
          </a:bodyPr>
          <a:lstStyle/>
          <a:p>
            <a:pPr lvl="0" algn="just">
              <a:lnSpc>
                <a:spcPct val="150000"/>
              </a:lnSpc>
              <a:spcAft>
                <a:spcPts val="1000"/>
              </a:spcAft>
              <a:buBlip>
                <a:blip r:embed="rId2"/>
              </a:buBlip>
              <a:tabLst>
                <a:tab pos="5886450" algn="r"/>
              </a:tabLst>
            </a:pPr>
            <a:r>
              <a:rPr lang="ar-SA" sz="2800" b="1" dirty="0">
                <a:solidFill>
                  <a:schemeClr val="tx1"/>
                </a:solidFill>
                <a:ea typeface="Times New Roman"/>
                <a:cs typeface="Simplified Arabic"/>
              </a:rPr>
              <a:t>كيفية الحصول على خدمات الارشادية :-</a:t>
            </a:r>
            <a:endParaRPr lang="en-US" b="1" dirty="0">
              <a:solidFill>
                <a:schemeClr val="tx1"/>
              </a:solidFill>
              <a:ea typeface="Calibri"/>
              <a:cs typeface="Arial"/>
            </a:endParaRPr>
          </a:p>
          <a:p>
            <a:pPr lvl="1" algn="just">
              <a:lnSpc>
                <a:spcPct val="150000"/>
              </a:lnSpc>
              <a:buFont typeface="+mj-lt"/>
              <a:buAutoNum type="arabicPeriod"/>
              <a:tabLst>
                <a:tab pos="228600" algn="l"/>
                <a:tab pos="5886450" algn="r"/>
              </a:tabLst>
            </a:pPr>
            <a:r>
              <a:rPr lang="ar-SA" sz="2800" b="1" dirty="0">
                <a:solidFill>
                  <a:schemeClr val="tx1"/>
                </a:solidFill>
                <a:ea typeface="Times New Roman"/>
                <a:cs typeface="Simplified Arabic"/>
              </a:rPr>
              <a:t>تعبئة سجلات الارشاد او  بعض الاستمارات الضرورية لفتح ملف خاص بالطالب/ الطالبة قبل رؤية المرشد ومسؤول وحدة الخدمات الارشادية  .</a:t>
            </a:r>
            <a:endParaRPr lang="en-US" sz="2800" b="1" dirty="0">
              <a:solidFill>
                <a:schemeClr val="tx1"/>
              </a:solidFill>
              <a:ea typeface="Calibri"/>
              <a:cs typeface="Arial"/>
            </a:endParaRPr>
          </a:p>
          <a:p>
            <a:pPr lvl="1" algn="just">
              <a:lnSpc>
                <a:spcPct val="150000"/>
              </a:lnSpc>
              <a:buFont typeface="+mj-lt"/>
              <a:buAutoNum type="arabicPeriod"/>
              <a:tabLst>
                <a:tab pos="228600" algn="l"/>
                <a:tab pos="5886450" algn="r"/>
              </a:tabLst>
            </a:pPr>
            <a:r>
              <a:rPr lang="ar-SA" sz="2800" b="1" dirty="0">
                <a:solidFill>
                  <a:schemeClr val="tx1"/>
                </a:solidFill>
                <a:ea typeface="Times New Roman"/>
                <a:cs typeface="Simplified Arabic"/>
              </a:rPr>
              <a:t>إجراء مقابلة أولية استشارية مع المرشد الأكاديمي في الوحدة لتحديد نوع الخدمة المناسبة للطالب/ الطالبة</a:t>
            </a:r>
            <a:r>
              <a:rPr lang="ar-SA" sz="2800" b="1" dirty="0" smtClean="0">
                <a:solidFill>
                  <a:schemeClr val="tx1"/>
                </a:solidFill>
                <a:ea typeface="Times New Roman"/>
                <a:cs typeface="Simplified Arabic"/>
              </a:rPr>
              <a:t>.</a:t>
            </a:r>
            <a:endParaRPr lang="ar-IQ" sz="2800" b="1" dirty="0" smtClean="0">
              <a:solidFill>
                <a:schemeClr val="tx1"/>
              </a:solidFill>
              <a:ea typeface="Times New Roman"/>
              <a:cs typeface="Simplified Arabic"/>
            </a:endParaRPr>
          </a:p>
          <a:p>
            <a:pPr lvl="1" algn="just">
              <a:lnSpc>
                <a:spcPct val="115000"/>
              </a:lnSpc>
              <a:buFont typeface="+mj-lt"/>
              <a:buAutoNum type="arabicPeriod"/>
              <a:tabLst>
                <a:tab pos="228600" algn="l"/>
                <a:tab pos="5886450" algn="r"/>
              </a:tabLst>
            </a:pPr>
            <a:endParaRPr lang="en-US" sz="2400" b="1" dirty="0">
              <a:solidFill>
                <a:schemeClr val="tx1"/>
              </a:solidFill>
              <a:ea typeface="Calibri"/>
              <a:cs typeface="Arial"/>
            </a:endParaRPr>
          </a:p>
        </p:txBody>
      </p:sp>
    </p:spTree>
    <p:extLst>
      <p:ext uri="{BB962C8B-B14F-4D97-AF65-F5344CB8AC3E}">
        <p14:creationId xmlns:p14="http://schemas.microsoft.com/office/powerpoint/2010/main" val="1421726489"/>
      </p:ext>
    </p:extLst>
  </p:cSld>
  <p:clrMapOvr>
    <a:masterClrMapping/>
  </p:clrMapOvr>
  <mc:AlternateContent xmlns:mc="http://schemas.openxmlformats.org/markup-compatibility/2006" xmlns:p14="http://schemas.microsoft.com/office/powerpoint/2010/main">
    <mc:Choice Requires="p14">
      <p:transition spd="slow" p14:dur="3500">
        <p14:prism dir="r"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60648"/>
            <a:ext cx="8229600" cy="6120680"/>
          </a:xfrm>
        </p:spPr>
        <p:txBody>
          <a:bodyPr>
            <a:normAutofit/>
          </a:bodyPr>
          <a:lstStyle/>
          <a:p>
            <a:pPr lvl="1" algn="just">
              <a:lnSpc>
                <a:spcPct val="150000"/>
              </a:lnSpc>
              <a:buFont typeface="+mj-lt"/>
              <a:buAutoNum type="arabicPeriod"/>
              <a:tabLst>
                <a:tab pos="228600" algn="l"/>
                <a:tab pos="5886450" algn="r"/>
              </a:tabLst>
            </a:pPr>
            <a:endParaRPr lang="en-US" sz="2800" b="1" dirty="0">
              <a:solidFill>
                <a:schemeClr val="tx1"/>
              </a:solidFill>
              <a:ea typeface="Calibri"/>
              <a:cs typeface="Arial"/>
            </a:endParaRPr>
          </a:p>
          <a:p>
            <a:pPr lvl="0" algn="just">
              <a:lnSpc>
                <a:spcPct val="150000"/>
              </a:lnSpc>
              <a:buBlip>
                <a:blip r:embed="rId2"/>
              </a:buBlip>
              <a:tabLst>
                <a:tab pos="5886450" algn="r"/>
              </a:tabLst>
            </a:pPr>
            <a:r>
              <a:rPr lang="ar-SA" sz="2800" b="1" dirty="0">
                <a:solidFill>
                  <a:schemeClr val="tx1"/>
                </a:solidFill>
                <a:ea typeface="Times New Roman"/>
                <a:cs typeface="Simplified Arabic"/>
              </a:rPr>
              <a:t>إجراءات تقديم الخدمات الإرشادية -:</a:t>
            </a:r>
            <a:endParaRPr lang="en-US" sz="2800" b="1" dirty="0">
              <a:solidFill>
                <a:schemeClr val="tx1"/>
              </a:solidFill>
              <a:ea typeface="Calibri"/>
              <a:cs typeface="Arial"/>
            </a:endParaRPr>
          </a:p>
          <a:p>
            <a:pPr lvl="2" algn="just">
              <a:lnSpc>
                <a:spcPct val="150000"/>
              </a:lnSpc>
              <a:buFont typeface="+mj-lt"/>
              <a:buAutoNum type="arabicPeriod"/>
              <a:tabLst>
                <a:tab pos="5886450" algn="r"/>
              </a:tabLst>
            </a:pPr>
            <a:r>
              <a:rPr lang="ar-SA" sz="2400" b="1" dirty="0">
                <a:solidFill>
                  <a:schemeClr val="tx1"/>
                </a:solidFill>
                <a:ea typeface="Times New Roman"/>
                <a:cs typeface="Simplified Arabic"/>
              </a:rPr>
              <a:t>لكل طالب الحق في الحصول على كافة الخدمات التي تقدمها الوحدة.</a:t>
            </a:r>
            <a:endParaRPr lang="en-US" sz="2400" b="1" dirty="0">
              <a:solidFill>
                <a:schemeClr val="tx1"/>
              </a:solidFill>
              <a:ea typeface="Calibri"/>
              <a:cs typeface="Arial"/>
            </a:endParaRPr>
          </a:p>
          <a:p>
            <a:pPr lvl="2" algn="just">
              <a:lnSpc>
                <a:spcPct val="150000"/>
              </a:lnSpc>
              <a:buFont typeface="+mj-lt"/>
              <a:buAutoNum type="arabicPeriod"/>
              <a:tabLst>
                <a:tab pos="5886450" algn="r"/>
              </a:tabLst>
            </a:pPr>
            <a:r>
              <a:rPr lang="ar-SA" sz="2400" b="1" dirty="0">
                <a:solidFill>
                  <a:schemeClr val="tx1"/>
                </a:solidFill>
                <a:ea typeface="Times New Roman"/>
                <a:cs typeface="Simplified Arabic"/>
              </a:rPr>
              <a:t>تعامل جميع ملفات ومعلومات الطلبة المراجعين بسرية تامة وفي سياق متطلبات الحالة</a:t>
            </a:r>
            <a:r>
              <a:rPr lang="ar-SA" sz="2400" b="1" dirty="0" smtClean="0">
                <a:solidFill>
                  <a:schemeClr val="tx1"/>
                </a:solidFill>
                <a:ea typeface="Times New Roman"/>
                <a:cs typeface="Simplified Arabic"/>
              </a:rPr>
              <a:t>.</a:t>
            </a:r>
            <a:endParaRPr lang="ar-IQ" sz="2400" b="1" dirty="0" smtClean="0">
              <a:solidFill>
                <a:schemeClr val="tx1"/>
              </a:solidFill>
              <a:ea typeface="Times New Roman"/>
              <a:cs typeface="Simplified Arabic"/>
            </a:endParaRPr>
          </a:p>
          <a:p>
            <a:pPr marL="914400" lvl="2" indent="0" algn="just">
              <a:lnSpc>
                <a:spcPct val="150000"/>
              </a:lnSpc>
              <a:buNone/>
              <a:tabLst>
                <a:tab pos="5886450" algn="r"/>
              </a:tabLst>
            </a:pPr>
            <a:endParaRPr lang="en-US" sz="2400" b="1" dirty="0">
              <a:solidFill>
                <a:schemeClr val="tx1"/>
              </a:solidFill>
              <a:ea typeface="Calibri"/>
              <a:cs typeface="Arial"/>
            </a:endParaRPr>
          </a:p>
          <a:p>
            <a:pPr>
              <a:lnSpc>
                <a:spcPct val="150000"/>
              </a:lnSpc>
            </a:pPr>
            <a:r>
              <a:rPr lang="ar-SA" sz="2800" b="1" dirty="0" smtClean="0">
                <a:solidFill>
                  <a:schemeClr val="tx1"/>
                </a:solidFill>
                <a:effectLst/>
                <a:ea typeface="Times New Roman"/>
                <a:cs typeface="Simplified Arabic"/>
              </a:rPr>
              <a:t>للطالب الحق في الاطلاع على كافة إجراءات تقديم الخدمة الإرشادية له ويتوقع منه التعاون مع الوحدة لتقديم المعلومات المناسبة التي تتطلب لهذه الخدمة.</a:t>
            </a:r>
            <a:endParaRPr lang="ar-IQ" sz="2800" b="1" dirty="0">
              <a:solidFill>
                <a:schemeClr val="tx1"/>
              </a:solidFill>
            </a:endParaRPr>
          </a:p>
        </p:txBody>
      </p:sp>
    </p:spTree>
    <p:extLst>
      <p:ext uri="{BB962C8B-B14F-4D97-AF65-F5344CB8AC3E}">
        <p14:creationId xmlns:p14="http://schemas.microsoft.com/office/powerpoint/2010/main" val="2477022971"/>
      </p:ext>
    </p:extLst>
  </p:cSld>
  <p:clrMapOvr>
    <a:masterClrMapping/>
  </p:clrMapOvr>
  <mc:AlternateContent xmlns:mc="http://schemas.openxmlformats.org/markup-compatibility/2006" xmlns:p14="http://schemas.microsoft.com/office/powerpoint/2010/main">
    <mc:Choice Requires="p14">
      <p:transition spd="slow" p14:dur="3500">
        <p14:prism dir="r" isInverted="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مخصص 1">
      <a:dk1>
        <a:sysClr val="windowText" lastClr="000000"/>
      </a:dk1>
      <a:lt1>
        <a:sysClr val="window" lastClr="FFFFFF"/>
      </a:lt1>
      <a:dk2>
        <a:srgbClr val="00B0F0"/>
      </a:dk2>
      <a:lt2>
        <a:srgbClr val="CCDDEA"/>
      </a:lt2>
      <a:accent1>
        <a:srgbClr val="FED9A7"/>
      </a:accent1>
      <a:accent2>
        <a:srgbClr val="EC9D95"/>
      </a:accent2>
      <a:accent3>
        <a:srgbClr val="ACA49A"/>
      </a:accent3>
      <a:accent4>
        <a:srgbClr val="BFE1AB"/>
      </a:accent4>
      <a:accent5>
        <a:srgbClr val="EB5605"/>
      </a:accent5>
      <a:accent6>
        <a:srgbClr val="B9CA1A"/>
      </a:accent6>
      <a:hlink>
        <a:srgbClr val="D83E2C"/>
      </a:hlink>
      <a:folHlink>
        <a:srgbClr val="ED7D27"/>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91</TotalTime>
  <Words>518</Words>
  <Application>Microsoft Office PowerPoint</Application>
  <PresentationFormat>عرض على الشاشة (3:4)‏</PresentationFormat>
  <Paragraphs>48</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شكل موجة</vt:lpstr>
      <vt:lpstr>الارشاد الاكاديمي اهـــــــداف العمـــــلية الارشــــــادية المستفــــــيدون مـــن عمـــلية الارشاد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تقرير مادة الارشاد الاكاديمي لمحة تاريخة عن نشأة الارشاد النفسي معنى مفهــــــوم الارشـــاد الـــــنفسي مبررات الحاجة الـــى الارشاد النفسي اهـــــــداف العمـــــلية الارشــــــادية المستفــــــيدون مـــن عمـــلية الارشاد</dc:title>
  <dc:creator>دل</dc:creator>
  <cp:lastModifiedBy>icc</cp:lastModifiedBy>
  <cp:revision>31</cp:revision>
  <dcterms:created xsi:type="dcterms:W3CDTF">2018-09-24T14:37:09Z</dcterms:created>
  <dcterms:modified xsi:type="dcterms:W3CDTF">2018-10-24T07:09:04Z</dcterms:modified>
</cp:coreProperties>
</file>